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71" r:id="rId2"/>
    <p:sldId id="257" r:id="rId3"/>
    <p:sldId id="258" r:id="rId4"/>
    <p:sldId id="259" r:id="rId5"/>
    <p:sldId id="264" r:id="rId6"/>
    <p:sldId id="260" r:id="rId7"/>
    <p:sldId id="261" r:id="rId8"/>
    <p:sldId id="262" r:id="rId9"/>
    <p:sldId id="269" r:id="rId10"/>
    <p:sldId id="27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56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0A03F7-6689-0B43-BB79-6304BCA3F096}" type="doc">
      <dgm:prSet loTypeId="urn:microsoft.com/office/officeart/2005/8/layout/default" loCatId="" qsTypeId="urn:microsoft.com/office/officeart/2005/8/quickstyle/simple4" qsCatId="simple" csTypeId="urn:microsoft.com/office/officeart/2005/8/colors/accent1_2" csCatId="accent1"/>
      <dgm:spPr/>
      <dgm:t>
        <a:bodyPr/>
        <a:lstStyle/>
        <a:p>
          <a:endParaRPr lang="en-US"/>
        </a:p>
      </dgm:t>
    </dgm:pt>
    <dgm:pt modelId="{EFCD202F-12D7-FE42-BF39-E99705D385BC}">
      <dgm:prSet/>
      <dgm:spPr/>
      <dgm:t>
        <a:bodyPr/>
        <a:lstStyle/>
        <a:p>
          <a:pPr rtl="0"/>
          <a:r>
            <a:rPr lang="en-US" dirty="0" smtClean="0"/>
            <a:t>Our goal for today is to discuss the following question:</a:t>
          </a:r>
          <a:endParaRPr lang="en-US" dirty="0"/>
        </a:p>
      </dgm:t>
    </dgm:pt>
    <dgm:pt modelId="{4CB0446E-725C-2146-ACDA-AE94E2458B3B}" type="parTrans" cxnId="{1DFF4D87-1A3D-0D4F-B85D-3629C1E6EA34}">
      <dgm:prSet/>
      <dgm:spPr/>
      <dgm:t>
        <a:bodyPr/>
        <a:lstStyle/>
        <a:p>
          <a:endParaRPr lang="en-US"/>
        </a:p>
      </dgm:t>
    </dgm:pt>
    <dgm:pt modelId="{1347D1A1-2522-F74E-8DF9-4F2550B1278A}" type="sibTrans" cxnId="{1DFF4D87-1A3D-0D4F-B85D-3629C1E6EA34}">
      <dgm:prSet/>
      <dgm:spPr/>
      <dgm:t>
        <a:bodyPr/>
        <a:lstStyle/>
        <a:p>
          <a:endParaRPr lang="en-US"/>
        </a:p>
      </dgm:t>
    </dgm:pt>
    <dgm:pt modelId="{0F853D77-D748-894C-8458-53E049749DB6}">
      <dgm:prSet/>
      <dgm:spPr/>
      <dgm:t>
        <a:bodyPr/>
        <a:lstStyle/>
        <a:p>
          <a:pPr rtl="0"/>
          <a:r>
            <a:rPr lang="en-US" dirty="0" smtClean="0"/>
            <a:t>To what extent was Andrew Jackson truly a common man who reflected new democracy emerging in the country? OR Did Jackson extend the powers of the President beyond his constitutional powers, growing the power of the president in ways that increased authority rather than democracy?</a:t>
          </a:r>
          <a:endParaRPr lang="en-US" dirty="0"/>
        </a:p>
      </dgm:t>
    </dgm:pt>
    <dgm:pt modelId="{6F593E18-A719-794E-BF0A-02FB05DC8E21}" type="parTrans" cxnId="{A897602E-0F57-B440-B0EF-54E109404F32}">
      <dgm:prSet/>
      <dgm:spPr/>
      <dgm:t>
        <a:bodyPr/>
        <a:lstStyle/>
        <a:p>
          <a:endParaRPr lang="en-US"/>
        </a:p>
      </dgm:t>
    </dgm:pt>
    <dgm:pt modelId="{86ACFE0E-7665-C947-B328-B73DDA77A6B0}" type="sibTrans" cxnId="{A897602E-0F57-B440-B0EF-54E109404F32}">
      <dgm:prSet/>
      <dgm:spPr/>
      <dgm:t>
        <a:bodyPr/>
        <a:lstStyle/>
        <a:p>
          <a:endParaRPr lang="en-US"/>
        </a:p>
      </dgm:t>
    </dgm:pt>
    <dgm:pt modelId="{5604F92C-FF97-D841-BAE0-94BF9E19C296}" type="pres">
      <dgm:prSet presAssocID="{C00A03F7-6689-0B43-BB79-6304BCA3F096}" presName="diagram" presStyleCnt="0">
        <dgm:presLayoutVars>
          <dgm:dir/>
          <dgm:resizeHandles val="exact"/>
        </dgm:presLayoutVars>
      </dgm:prSet>
      <dgm:spPr/>
      <dgm:t>
        <a:bodyPr/>
        <a:lstStyle/>
        <a:p>
          <a:endParaRPr lang="en-US"/>
        </a:p>
      </dgm:t>
    </dgm:pt>
    <dgm:pt modelId="{BC3784BF-3AC4-0547-9EE7-62E04DE030F4}" type="pres">
      <dgm:prSet presAssocID="{EFCD202F-12D7-FE42-BF39-E99705D385BC}" presName="node" presStyleLbl="node1" presStyleIdx="0" presStyleCnt="1">
        <dgm:presLayoutVars>
          <dgm:bulletEnabled val="1"/>
        </dgm:presLayoutVars>
      </dgm:prSet>
      <dgm:spPr/>
      <dgm:t>
        <a:bodyPr/>
        <a:lstStyle/>
        <a:p>
          <a:endParaRPr lang="en-US"/>
        </a:p>
      </dgm:t>
    </dgm:pt>
  </dgm:ptLst>
  <dgm:cxnLst>
    <dgm:cxn modelId="{1DFF4D87-1A3D-0D4F-B85D-3629C1E6EA34}" srcId="{C00A03F7-6689-0B43-BB79-6304BCA3F096}" destId="{EFCD202F-12D7-FE42-BF39-E99705D385BC}" srcOrd="0" destOrd="0" parTransId="{4CB0446E-725C-2146-ACDA-AE94E2458B3B}" sibTransId="{1347D1A1-2522-F74E-8DF9-4F2550B1278A}"/>
    <dgm:cxn modelId="{A897602E-0F57-B440-B0EF-54E109404F32}" srcId="{EFCD202F-12D7-FE42-BF39-E99705D385BC}" destId="{0F853D77-D748-894C-8458-53E049749DB6}" srcOrd="0" destOrd="0" parTransId="{6F593E18-A719-794E-BF0A-02FB05DC8E21}" sibTransId="{86ACFE0E-7665-C947-B328-B73DDA77A6B0}"/>
    <dgm:cxn modelId="{6ECF420E-510B-394C-BCD3-AC9B285D162B}" type="presOf" srcId="{EFCD202F-12D7-FE42-BF39-E99705D385BC}" destId="{BC3784BF-3AC4-0547-9EE7-62E04DE030F4}" srcOrd="0" destOrd="0" presId="urn:microsoft.com/office/officeart/2005/8/layout/default"/>
    <dgm:cxn modelId="{E3E26665-8E84-6144-BDD9-39FC004F7013}" type="presOf" srcId="{0F853D77-D748-894C-8458-53E049749DB6}" destId="{BC3784BF-3AC4-0547-9EE7-62E04DE030F4}" srcOrd="0" destOrd="1" presId="urn:microsoft.com/office/officeart/2005/8/layout/default"/>
    <dgm:cxn modelId="{1BD1A7CA-9588-8740-8959-E2294A71EA2B}" type="presOf" srcId="{C00A03F7-6689-0B43-BB79-6304BCA3F096}" destId="{5604F92C-FF97-D841-BAE0-94BF9E19C296}" srcOrd="0" destOrd="0" presId="urn:microsoft.com/office/officeart/2005/8/layout/default"/>
    <dgm:cxn modelId="{AEB245CD-A6FF-5843-ACF0-CF924D3CC54B}" type="presParOf" srcId="{5604F92C-FF97-D841-BAE0-94BF9E19C296}" destId="{BC3784BF-3AC4-0547-9EE7-62E04DE030F4}"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784BF-3AC4-0547-9EE7-62E04DE030F4}">
      <dsp:nvSpPr>
        <dsp:cNvPr id="0" name=""/>
        <dsp:cNvSpPr/>
      </dsp:nvSpPr>
      <dsp:spPr>
        <a:xfrm>
          <a:off x="345578" y="1448"/>
          <a:ext cx="7538442" cy="4523065"/>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t" anchorCtr="0">
          <a:noAutofit/>
        </a:bodyPr>
        <a:lstStyle/>
        <a:p>
          <a:pPr lvl="0" algn="l" defTabSz="1733550" rtl="0">
            <a:lnSpc>
              <a:spcPct val="90000"/>
            </a:lnSpc>
            <a:spcBef>
              <a:spcPct val="0"/>
            </a:spcBef>
            <a:spcAft>
              <a:spcPct val="35000"/>
            </a:spcAft>
          </a:pPr>
          <a:r>
            <a:rPr lang="en-US" sz="3900" kern="1200" dirty="0" smtClean="0"/>
            <a:t>Our goal for today is to discuss the following question:</a:t>
          </a:r>
          <a:endParaRPr lang="en-US" sz="3900" kern="1200" dirty="0"/>
        </a:p>
        <a:p>
          <a:pPr marL="285750" lvl="1" indent="-285750" algn="l" defTabSz="1333500" rtl="0">
            <a:lnSpc>
              <a:spcPct val="90000"/>
            </a:lnSpc>
            <a:spcBef>
              <a:spcPct val="0"/>
            </a:spcBef>
            <a:spcAft>
              <a:spcPct val="15000"/>
            </a:spcAft>
            <a:buChar char="••"/>
          </a:pPr>
          <a:r>
            <a:rPr lang="en-US" sz="3000" kern="1200" dirty="0" smtClean="0"/>
            <a:t>To what extent was Andrew Jackson truly a common man who reflected new democracy emerging in the country? OR Did Jackson extend the powers of the President beyond his constitutional powers, growing the power of the president in ways that increased authority rather than democracy?</a:t>
          </a:r>
          <a:endParaRPr lang="en-US" sz="3000" kern="1200" dirty="0"/>
        </a:p>
      </dsp:txBody>
      <dsp:txXfrm>
        <a:off x="345578" y="1448"/>
        <a:ext cx="7538442" cy="452306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7F435D-A5BA-ED4D-B7D2-947177BCF237}" type="datetimeFigureOut">
              <a:rPr lang="en-US" smtClean="0"/>
              <a:t>9/22/14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47B7F1-641E-5142-93C8-DE6C77212FB7}" type="slidenum">
              <a:rPr lang="en-US" smtClean="0"/>
              <a:t>‹#›</a:t>
            </a:fld>
            <a:endParaRPr lang="en-US"/>
          </a:p>
        </p:txBody>
      </p:sp>
    </p:spTree>
    <p:extLst>
      <p:ext uri="{BB962C8B-B14F-4D97-AF65-F5344CB8AC3E}">
        <p14:creationId xmlns:p14="http://schemas.microsoft.com/office/powerpoint/2010/main" val="23938959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6E4024-C08D-F040-B088-F307F302AD86}" type="slidenum">
              <a:rPr lang="en-US"/>
              <a:pPr/>
              <a:t>1</a:t>
            </a:fld>
            <a:endParaRPr lang="en-US"/>
          </a:p>
        </p:txBody>
      </p:sp>
      <p:sp>
        <p:nvSpPr>
          <p:cNvPr id="573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331840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866254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3395596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3803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DF1D3A-5CC1-E746-9094-B210AA2A784D}"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682192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DF1D3A-5CC1-E746-9094-B210AA2A784D}"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2963285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DF1D3A-5CC1-E746-9094-B210AA2A784D}" type="datetimeFigureOut">
              <a:rPr lang="en-US" smtClean="0"/>
              <a:t>9/22/14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71042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DF1D3A-5CC1-E746-9094-B210AA2A784D}" type="datetimeFigureOut">
              <a:rPr lang="en-US" smtClean="0"/>
              <a:t>9/22/14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30346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DF1D3A-5CC1-E746-9094-B210AA2A784D}" type="datetimeFigureOut">
              <a:rPr lang="en-US" smtClean="0"/>
              <a:t>9/22/14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2900503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DF1D3A-5CC1-E746-9094-B210AA2A784D}"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2827417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DF1D3A-5CC1-E746-9094-B210AA2A784D}"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4442542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DF1D3A-5CC1-E746-9094-B210AA2A784D}" type="datetimeFigureOut">
              <a:rPr lang="en-US" smtClean="0"/>
              <a:t>9/22/14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7AA7B-4F4B-0A46-A6C0-20064F8596CE}" type="slidenum">
              <a:rPr lang="en-US" smtClean="0"/>
              <a:t>‹#›</a:t>
            </a:fld>
            <a:endParaRPr lang="en-US"/>
          </a:p>
        </p:txBody>
      </p:sp>
    </p:spTree>
    <p:extLst>
      <p:ext uri="{BB962C8B-B14F-4D97-AF65-F5344CB8AC3E}">
        <p14:creationId xmlns:p14="http://schemas.microsoft.com/office/powerpoint/2010/main" val="178432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s.jpg"/>
          <p:cNvPicPr>
            <a:picLocks noChangeAspect="1"/>
          </p:cNvPicPr>
          <p:nvPr/>
        </p:nvPicPr>
        <p:blipFill>
          <a:blip r:embed="rId3">
            <a:alphaModFix amt="31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050" name="Rectangle 2"/>
          <p:cNvSpPr>
            <a:spLocks noGrp="1" noChangeArrowheads="1"/>
          </p:cNvSpPr>
          <p:nvPr>
            <p:ph type="ctrTitle"/>
          </p:nvPr>
        </p:nvSpPr>
        <p:spPr>
          <a:xfrm>
            <a:off x="685800" y="2286000"/>
            <a:ext cx="7772400" cy="1143000"/>
          </a:xfrm>
        </p:spPr>
        <p:txBody>
          <a:bodyPr/>
          <a:lstStyle/>
          <a:p>
            <a:endParaRPr lang="en-US">
              <a:latin typeface="Didot" charset="0"/>
            </a:endParaRPr>
          </a:p>
        </p:txBody>
      </p:sp>
      <p:sp>
        <p:nvSpPr>
          <p:cNvPr id="2051" name="Rectangle 3"/>
          <p:cNvSpPr>
            <a:spLocks noGrp="1" noChangeArrowheads="1"/>
          </p:cNvSpPr>
          <p:nvPr>
            <p:ph type="subTitle" idx="1"/>
          </p:nvPr>
        </p:nvSpPr>
        <p:spPr/>
        <p:txBody>
          <a:bodyPr/>
          <a:lstStyle/>
          <a:p>
            <a:endParaRPr lang="en-US" dirty="0"/>
          </a:p>
        </p:txBody>
      </p:sp>
      <p:sp>
        <p:nvSpPr>
          <p:cNvPr id="2" name="Title 1"/>
          <p:cNvSpPr>
            <a:spLocks/>
          </p:cNvSpPr>
          <p:nvPr/>
        </p:nvSpPr>
        <p:spPr bwMode="auto">
          <a:xfrm>
            <a:off x="0" y="20927"/>
            <a:ext cx="9144000" cy="128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2800" i="1" dirty="0" smtClean="0">
                <a:latin typeface="Didot" charset="0"/>
              </a:rPr>
              <a:t>Andrew Jackson: Democrat or Authoritarian? (1829-1837)</a:t>
            </a:r>
          </a:p>
          <a:p>
            <a:pPr algn="ctr" eaLnBrk="1" hangingPunct="1"/>
            <a:r>
              <a:rPr lang="en-US" sz="2600" u="sng" dirty="0" smtClean="0">
                <a:latin typeface="Didot" charset="0"/>
              </a:rPr>
              <a:t>Striving for Balance Between Democracy and Authority</a:t>
            </a:r>
            <a:endParaRPr lang="en-US" sz="3000" dirty="0">
              <a:latin typeface="Didot" charset="0"/>
            </a:endParaRPr>
          </a:p>
        </p:txBody>
      </p:sp>
      <p:sp>
        <p:nvSpPr>
          <p:cNvPr id="4" name="Rectangle 12"/>
          <p:cNvSpPr>
            <a:spLocks noChangeArrowheads="1"/>
          </p:cNvSpPr>
          <p:nvPr/>
        </p:nvSpPr>
        <p:spPr bwMode="auto">
          <a:xfrm>
            <a:off x="0" y="1303321"/>
            <a:ext cx="8458199" cy="522067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609600" indent="-609600" algn="ctr" eaLnBrk="1" hangingPunct="1">
              <a:lnSpc>
                <a:spcPct val="80000"/>
              </a:lnSpc>
              <a:spcBef>
                <a:spcPct val="20000"/>
              </a:spcBef>
            </a:pPr>
            <a:r>
              <a:rPr lang="en-US" sz="2600" b="1" u="sng" dirty="0">
                <a:latin typeface="Didot" charset="0"/>
              </a:rPr>
              <a:t>Agenda</a:t>
            </a:r>
          </a:p>
          <a:p>
            <a:pPr marL="609600" indent="-609600" eaLnBrk="1" hangingPunct="1">
              <a:lnSpc>
                <a:spcPct val="80000"/>
              </a:lnSpc>
              <a:spcBef>
                <a:spcPct val="20000"/>
              </a:spcBef>
            </a:pPr>
            <a:r>
              <a:rPr lang="en-US" sz="2600" b="1" u="sng" dirty="0">
                <a:latin typeface="Didot" charset="0"/>
              </a:rPr>
              <a:t>Objective</a:t>
            </a:r>
            <a:r>
              <a:rPr lang="en-US" sz="2600" b="1" dirty="0">
                <a:latin typeface="Didot" charset="0"/>
              </a:rPr>
              <a:t>: </a:t>
            </a:r>
          </a:p>
          <a:p>
            <a:pPr marL="609600" indent="-609600" eaLnBrk="1" hangingPunct="1">
              <a:lnSpc>
                <a:spcPct val="80000"/>
              </a:lnSpc>
              <a:spcBef>
                <a:spcPct val="20000"/>
              </a:spcBef>
              <a:buFontTx/>
              <a:buAutoNum type="arabicPeriod"/>
            </a:pPr>
            <a:r>
              <a:rPr lang="en-US" sz="3600" b="1" dirty="0" smtClean="0">
                <a:latin typeface="Didot" charset="0"/>
              </a:rPr>
              <a:t>To assess whether Andrew Jackson was the “common man president” or an authoritarian executive.</a:t>
            </a:r>
            <a:endParaRPr lang="en-US" sz="3600" b="1" dirty="0">
              <a:latin typeface="Times New Roman" charset="0"/>
            </a:endParaRPr>
          </a:p>
          <a:p>
            <a:pPr marL="609600" indent="-609600" eaLnBrk="1" hangingPunct="1">
              <a:lnSpc>
                <a:spcPct val="80000"/>
              </a:lnSpc>
              <a:spcBef>
                <a:spcPct val="20000"/>
              </a:spcBef>
              <a:buFontTx/>
              <a:buAutoNum type="arabicPeriod"/>
            </a:pPr>
            <a:endParaRPr lang="en-US" sz="2600" b="1" dirty="0">
              <a:latin typeface="Didot" charset="0"/>
            </a:endParaRPr>
          </a:p>
          <a:p>
            <a:pPr marL="1282700" lvl="1" indent="-533400" algn="ctr" eaLnBrk="1" hangingPunct="1">
              <a:lnSpc>
                <a:spcPct val="80000"/>
              </a:lnSpc>
              <a:spcBef>
                <a:spcPct val="20000"/>
              </a:spcBef>
            </a:pPr>
            <a:endParaRPr lang="en-US" sz="900" b="1" dirty="0">
              <a:latin typeface="Didot" charset="0"/>
            </a:endParaRPr>
          </a:p>
          <a:p>
            <a:pPr marL="609600" indent="-609600" algn="ctr" eaLnBrk="1" hangingPunct="1">
              <a:lnSpc>
                <a:spcPct val="80000"/>
              </a:lnSpc>
              <a:spcBef>
                <a:spcPct val="20000"/>
              </a:spcBef>
            </a:pPr>
            <a:r>
              <a:rPr lang="en-US" sz="1100" b="1" u="sng" dirty="0">
                <a:latin typeface="Didot" charset="0"/>
              </a:rPr>
              <a:t> </a:t>
            </a:r>
          </a:p>
        </p:txBody>
      </p:sp>
    </p:spTree>
    <p:extLst>
      <p:ext uri="{BB962C8B-B14F-4D97-AF65-F5344CB8AC3E}">
        <p14:creationId xmlns:p14="http://schemas.microsoft.com/office/powerpoint/2010/main" val="429390995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015"/>
            <a:ext cx="8229600" cy="1143000"/>
          </a:xfrm>
        </p:spPr>
        <p:txBody>
          <a:bodyPr>
            <a:noAutofit/>
          </a:bodyPr>
          <a:lstStyle/>
          <a:p>
            <a:r>
              <a:rPr lang="en-US" sz="3600" dirty="0" smtClean="0">
                <a:latin typeface="Didot"/>
                <a:cs typeface="Didot"/>
              </a:rPr>
              <a:t>Was Jackson “The Common Man President”?</a:t>
            </a:r>
            <a:endParaRPr lang="en-US" sz="3600" dirty="0">
              <a:latin typeface="Didot"/>
              <a:cs typeface="Didot"/>
            </a:endParaRPr>
          </a:p>
        </p:txBody>
      </p:sp>
      <p:sp>
        <p:nvSpPr>
          <p:cNvPr id="3" name="Content Placeholder 2"/>
          <p:cNvSpPr>
            <a:spLocks noGrp="1"/>
          </p:cNvSpPr>
          <p:nvPr>
            <p:ph idx="1"/>
          </p:nvPr>
        </p:nvSpPr>
        <p:spPr>
          <a:xfrm>
            <a:off x="167725" y="1202015"/>
            <a:ext cx="8793575" cy="5655985"/>
          </a:xfrm>
        </p:spPr>
        <p:txBody>
          <a:bodyPr>
            <a:normAutofit fontScale="77500" lnSpcReduction="20000"/>
          </a:bodyPr>
          <a:lstStyle/>
          <a:p>
            <a:r>
              <a:rPr lang="en-US" dirty="0">
                <a:latin typeface="Didot"/>
                <a:cs typeface="Didot"/>
              </a:rPr>
              <a:t>Task: </a:t>
            </a:r>
            <a:endParaRPr lang="en-US" dirty="0" smtClean="0">
              <a:latin typeface="Didot"/>
              <a:cs typeface="Didot"/>
            </a:endParaRPr>
          </a:p>
          <a:p>
            <a:pPr lvl="1"/>
            <a:r>
              <a:rPr lang="en-US" dirty="0" smtClean="0">
                <a:latin typeface="Didot"/>
                <a:cs typeface="Didot"/>
              </a:rPr>
              <a:t>Small Group Activity:</a:t>
            </a:r>
            <a:endParaRPr lang="en-US" dirty="0">
              <a:latin typeface="Didot"/>
              <a:cs typeface="Didot"/>
            </a:endParaRPr>
          </a:p>
          <a:p>
            <a:pPr lvl="2"/>
            <a:r>
              <a:rPr lang="en-US" dirty="0">
                <a:latin typeface="Didot"/>
                <a:cs typeface="Didot"/>
              </a:rPr>
              <a:t>You will </a:t>
            </a:r>
            <a:r>
              <a:rPr lang="en-US" dirty="0" smtClean="0">
                <a:latin typeface="Didot"/>
                <a:cs typeface="Didot"/>
              </a:rPr>
              <a:t>learn </a:t>
            </a:r>
            <a:r>
              <a:rPr lang="en-US" dirty="0">
                <a:latin typeface="Didot"/>
                <a:cs typeface="Didot"/>
              </a:rPr>
              <a:t>about four of Jackson’s </a:t>
            </a:r>
            <a:r>
              <a:rPr lang="en-US" dirty="0" smtClean="0">
                <a:latin typeface="Didot"/>
                <a:cs typeface="Didot"/>
              </a:rPr>
              <a:t>actions while president:</a:t>
            </a:r>
            <a:endParaRPr lang="en-US" dirty="0">
              <a:latin typeface="Didot"/>
              <a:cs typeface="Didot"/>
            </a:endParaRPr>
          </a:p>
          <a:p>
            <a:pPr lvl="3"/>
            <a:r>
              <a:rPr lang="en-US" dirty="0" smtClean="0">
                <a:latin typeface="Didot"/>
                <a:cs typeface="Didot"/>
              </a:rPr>
              <a:t>The </a:t>
            </a:r>
            <a:r>
              <a:rPr lang="en-US" dirty="0">
                <a:latin typeface="Didot"/>
                <a:cs typeface="Didot"/>
              </a:rPr>
              <a:t>Creation of the Spoils </a:t>
            </a:r>
            <a:r>
              <a:rPr lang="en-US" dirty="0" smtClean="0">
                <a:latin typeface="Didot"/>
                <a:cs typeface="Didot"/>
              </a:rPr>
              <a:t>System 1828</a:t>
            </a:r>
            <a:endParaRPr lang="en-US" dirty="0">
              <a:latin typeface="Didot"/>
              <a:cs typeface="Didot"/>
            </a:endParaRPr>
          </a:p>
          <a:p>
            <a:pPr lvl="3"/>
            <a:r>
              <a:rPr lang="en-US" dirty="0" smtClean="0">
                <a:latin typeface="Didot"/>
                <a:cs typeface="Didot"/>
              </a:rPr>
              <a:t>The </a:t>
            </a:r>
            <a:r>
              <a:rPr lang="en-US" dirty="0">
                <a:latin typeface="Didot"/>
                <a:cs typeface="Didot"/>
              </a:rPr>
              <a:t>Indian Removal </a:t>
            </a:r>
            <a:r>
              <a:rPr lang="en-US" dirty="0" smtClean="0">
                <a:latin typeface="Didot"/>
                <a:cs typeface="Didot"/>
              </a:rPr>
              <a:t>Act 1830</a:t>
            </a:r>
          </a:p>
          <a:p>
            <a:pPr lvl="3"/>
            <a:r>
              <a:rPr lang="en-US" dirty="0">
                <a:latin typeface="Didot"/>
                <a:cs typeface="Didot"/>
              </a:rPr>
              <a:t>The Vetoing of the Second Bank of the United States </a:t>
            </a:r>
            <a:r>
              <a:rPr lang="en-US" dirty="0" smtClean="0">
                <a:latin typeface="Didot"/>
                <a:cs typeface="Didot"/>
              </a:rPr>
              <a:t>1832</a:t>
            </a:r>
          </a:p>
          <a:p>
            <a:pPr lvl="3"/>
            <a:r>
              <a:rPr lang="en-US" dirty="0">
                <a:latin typeface="Didot"/>
                <a:cs typeface="Didot"/>
              </a:rPr>
              <a:t>The Nullification Crisis </a:t>
            </a:r>
            <a:r>
              <a:rPr lang="en-US" dirty="0" smtClean="0">
                <a:latin typeface="Didot"/>
                <a:cs typeface="Didot"/>
              </a:rPr>
              <a:t>1832</a:t>
            </a:r>
            <a:endParaRPr lang="en-US" dirty="0">
              <a:latin typeface="Didot"/>
              <a:cs typeface="Didot"/>
            </a:endParaRPr>
          </a:p>
          <a:p>
            <a:pPr lvl="2"/>
            <a:r>
              <a:rPr lang="en-US" dirty="0" smtClean="0">
                <a:latin typeface="Didot"/>
                <a:cs typeface="Didot"/>
              </a:rPr>
              <a:t>For each action:</a:t>
            </a:r>
            <a:endParaRPr lang="en-US" dirty="0">
              <a:latin typeface="Didot"/>
              <a:cs typeface="Didot"/>
            </a:endParaRPr>
          </a:p>
          <a:p>
            <a:pPr lvl="3"/>
            <a:r>
              <a:rPr lang="en-US" dirty="0">
                <a:latin typeface="Didot"/>
                <a:cs typeface="Didot"/>
              </a:rPr>
              <a:t>Develop a 1-2 sentence </a:t>
            </a:r>
            <a:r>
              <a:rPr lang="en-US" dirty="0" smtClean="0">
                <a:latin typeface="Didot"/>
                <a:cs typeface="Didot"/>
              </a:rPr>
              <a:t>summary statement </a:t>
            </a:r>
            <a:r>
              <a:rPr lang="en-US" dirty="0">
                <a:latin typeface="Didot"/>
                <a:cs typeface="Didot"/>
              </a:rPr>
              <a:t>of what </a:t>
            </a:r>
            <a:r>
              <a:rPr lang="en-US" dirty="0" smtClean="0">
                <a:latin typeface="Didot"/>
                <a:cs typeface="Didot"/>
              </a:rPr>
              <a:t>happened</a:t>
            </a:r>
          </a:p>
          <a:p>
            <a:pPr lvl="3"/>
            <a:r>
              <a:rPr lang="en-US" dirty="0" smtClean="0">
                <a:latin typeface="Didot"/>
                <a:cs typeface="Didot"/>
              </a:rPr>
              <a:t>Argue whether Jackson’s actions are evidence of the fact that he:</a:t>
            </a:r>
          </a:p>
          <a:p>
            <a:pPr lvl="4"/>
            <a:r>
              <a:rPr lang="en-US" dirty="0" smtClean="0">
                <a:latin typeface="Didot"/>
                <a:cs typeface="Didot"/>
              </a:rPr>
              <a:t>Promoted common man democracy?</a:t>
            </a:r>
          </a:p>
          <a:p>
            <a:pPr lvl="4"/>
            <a:r>
              <a:rPr lang="en-US" dirty="0" smtClean="0">
                <a:latin typeface="Didot"/>
                <a:cs typeface="Didot"/>
              </a:rPr>
              <a:t>Produced an authoritarian presidency which over-stepped constitutional boundaries?</a:t>
            </a:r>
          </a:p>
          <a:p>
            <a:pPr lvl="1"/>
            <a:r>
              <a:rPr lang="en-US" dirty="0" smtClean="0">
                <a:latin typeface="Didot"/>
                <a:cs typeface="Didot"/>
              </a:rPr>
              <a:t>Whole Class Discussion:</a:t>
            </a:r>
          </a:p>
          <a:p>
            <a:pPr lvl="2"/>
            <a:r>
              <a:rPr lang="en-US" dirty="0">
                <a:latin typeface="Didot"/>
                <a:cs typeface="Didot"/>
              </a:rPr>
              <a:t>To what extent was Andrew Jackson truly a common man who reflected new democracy emerging in the country? OR Did Jackson extend the powers of the President beyond his constitutional powers, growing the power of the president in ways that increased authority rather than democracy</a:t>
            </a:r>
            <a:r>
              <a:rPr lang="en-US" dirty="0" smtClean="0">
                <a:latin typeface="Didot"/>
                <a:cs typeface="Didot"/>
              </a:rPr>
              <a:t>?</a:t>
            </a:r>
          </a:p>
          <a:p>
            <a:pPr lvl="2"/>
            <a:r>
              <a:rPr lang="en-US" dirty="0" smtClean="0">
                <a:latin typeface="Didot"/>
                <a:cs typeface="Didot"/>
              </a:rPr>
              <a:t>Where does this leave the United States with respect to democracy/authority by 1837?</a:t>
            </a:r>
            <a:endParaRPr lang="en-US" dirty="0">
              <a:latin typeface="Didot"/>
              <a:cs typeface="Didot"/>
            </a:endParaRPr>
          </a:p>
          <a:p>
            <a:pPr marL="914400" lvl="2" indent="0">
              <a:buNone/>
            </a:pPr>
            <a:endParaRPr lang="en-US" dirty="0" smtClean="0"/>
          </a:p>
          <a:p>
            <a:pPr lvl="2"/>
            <a:endParaRPr lang="en-US" dirty="0"/>
          </a:p>
          <a:p>
            <a:endParaRPr lang="en-US" dirty="0"/>
          </a:p>
        </p:txBody>
      </p:sp>
    </p:spTree>
    <p:extLst>
      <p:ext uri="{BB962C8B-B14F-4D97-AF65-F5344CB8AC3E}">
        <p14:creationId xmlns:p14="http://schemas.microsoft.com/office/powerpoint/2010/main" val="41032084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Didot"/>
                <a:cs typeface="Didot"/>
              </a:rPr>
              <a:t>Federal Power Gets its First Big Check</a:t>
            </a:r>
            <a:endParaRPr lang="en-US" b="1" u="sng" dirty="0">
              <a:latin typeface="Didot"/>
              <a:cs typeface="Didot"/>
            </a:endParaRPr>
          </a:p>
        </p:txBody>
      </p:sp>
      <p:sp>
        <p:nvSpPr>
          <p:cNvPr id="3" name="Content Placeholder 2"/>
          <p:cNvSpPr>
            <a:spLocks noGrp="1"/>
          </p:cNvSpPr>
          <p:nvPr>
            <p:ph idx="1"/>
          </p:nvPr>
        </p:nvSpPr>
        <p:spPr>
          <a:xfrm>
            <a:off x="457200" y="1412647"/>
            <a:ext cx="8229600" cy="4820055"/>
          </a:xfrm>
        </p:spPr>
        <p:txBody>
          <a:bodyPr>
            <a:normAutofit fontScale="77500" lnSpcReduction="20000"/>
          </a:bodyPr>
          <a:lstStyle/>
          <a:p>
            <a:r>
              <a:rPr lang="en-US" dirty="0" smtClean="0">
                <a:latin typeface="Didot"/>
                <a:cs typeface="Didot"/>
              </a:rPr>
              <a:t>The Federalists held the office of the Presidency from 1789-1801</a:t>
            </a:r>
          </a:p>
          <a:p>
            <a:r>
              <a:rPr lang="en-US" dirty="0" smtClean="0">
                <a:latin typeface="Didot"/>
                <a:cs typeface="Didot"/>
              </a:rPr>
              <a:t>Between 1801 and 1829, power rested with the Democratic-Republicans (formerly the Republicans)</a:t>
            </a:r>
          </a:p>
          <a:p>
            <a:pPr lvl="1"/>
            <a:r>
              <a:rPr lang="en-US" dirty="0" smtClean="0">
                <a:latin typeface="Didot"/>
                <a:cs typeface="Didot"/>
              </a:rPr>
              <a:t>Thomas Jefferson</a:t>
            </a:r>
          </a:p>
          <a:p>
            <a:pPr lvl="1"/>
            <a:r>
              <a:rPr lang="en-US" dirty="0" smtClean="0">
                <a:latin typeface="Didot"/>
                <a:cs typeface="Didot"/>
              </a:rPr>
              <a:t>James Madison</a:t>
            </a:r>
          </a:p>
          <a:p>
            <a:pPr lvl="1"/>
            <a:r>
              <a:rPr lang="en-US" dirty="0" smtClean="0">
                <a:latin typeface="Didot"/>
                <a:cs typeface="Didot"/>
              </a:rPr>
              <a:t>James Monroe</a:t>
            </a:r>
          </a:p>
          <a:p>
            <a:pPr lvl="1"/>
            <a:r>
              <a:rPr lang="en-US" dirty="0" smtClean="0">
                <a:latin typeface="Didot"/>
                <a:cs typeface="Didot"/>
              </a:rPr>
              <a:t>John Quincy Adams</a:t>
            </a:r>
          </a:p>
          <a:p>
            <a:r>
              <a:rPr lang="en-US" dirty="0" smtClean="0">
                <a:latin typeface="Didot"/>
                <a:cs typeface="Didot"/>
              </a:rPr>
              <a:t>These presidencies were largely consumed with foreign policy questions (Louisiana Purchase, the War of 1812) and economic concerns (the start of the Industrial Revolution) and did little to shrink the federal </a:t>
            </a:r>
            <a:r>
              <a:rPr lang="en-US" dirty="0">
                <a:latin typeface="Didot"/>
                <a:cs typeface="Didot"/>
              </a:rPr>
              <a:t>a</a:t>
            </a:r>
            <a:r>
              <a:rPr lang="en-US" dirty="0" smtClean="0">
                <a:latin typeface="Didot"/>
                <a:cs typeface="Didot"/>
              </a:rPr>
              <a:t>uthority established by the Federalists</a:t>
            </a:r>
            <a:endParaRPr lang="en-US" dirty="0">
              <a:latin typeface="Didot"/>
              <a:cs typeface="Didot"/>
            </a:endParaRPr>
          </a:p>
        </p:txBody>
      </p:sp>
    </p:spTree>
    <p:extLst>
      <p:ext uri="{BB962C8B-B14F-4D97-AF65-F5344CB8AC3E}">
        <p14:creationId xmlns:p14="http://schemas.microsoft.com/office/powerpoint/2010/main" val="17105484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Andrew Jackson Comes to Office</a:t>
            </a:r>
            <a:endParaRPr lang="en-US" dirty="0">
              <a:latin typeface="Didot"/>
              <a:cs typeface="Didot"/>
            </a:endParaRPr>
          </a:p>
        </p:txBody>
      </p:sp>
      <p:sp>
        <p:nvSpPr>
          <p:cNvPr id="3" name="Content Placeholder 2"/>
          <p:cNvSpPr>
            <a:spLocks noGrp="1"/>
          </p:cNvSpPr>
          <p:nvPr>
            <p:ph idx="1"/>
          </p:nvPr>
        </p:nvSpPr>
        <p:spPr>
          <a:xfrm>
            <a:off x="194566" y="1417638"/>
            <a:ext cx="5244512" cy="5440362"/>
          </a:xfrm>
        </p:spPr>
        <p:txBody>
          <a:bodyPr>
            <a:normAutofit fontScale="85000" lnSpcReduction="20000"/>
          </a:bodyPr>
          <a:lstStyle/>
          <a:p>
            <a:r>
              <a:rPr lang="en-US" dirty="0" smtClean="0">
                <a:latin typeface="Didot"/>
                <a:cs typeface="Didot"/>
              </a:rPr>
              <a:t>All of that changes with the election of Andrew Jackson in 1829</a:t>
            </a:r>
          </a:p>
          <a:p>
            <a:r>
              <a:rPr lang="en-US" dirty="0" smtClean="0">
                <a:latin typeface="Didot"/>
                <a:cs typeface="Didot"/>
              </a:rPr>
              <a:t>The story of Jackson’s inauguration best illustrates this change</a:t>
            </a:r>
          </a:p>
          <a:p>
            <a:pPr lvl="1"/>
            <a:r>
              <a:rPr lang="en-US" dirty="0" smtClean="0">
                <a:latin typeface="Didot"/>
                <a:cs typeface="Didot"/>
              </a:rPr>
              <a:t>While inaugurations had been small, dignified events.  Jackson’s inauguration was before a crowd of about 20,000 people, who poured into the White House after, ruining furniture, and destroying china and glassware?</a:t>
            </a:r>
          </a:p>
          <a:p>
            <a:pPr lvl="1"/>
            <a:r>
              <a:rPr lang="en-US" dirty="0" smtClean="0">
                <a:latin typeface="Didot"/>
                <a:cs typeface="Didot"/>
              </a:rPr>
              <a:t>So…what changed with the election of Jackson?</a:t>
            </a:r>
            <a:endParaRPr lang="en-US" dirty="0">
              <a:latin typeface="Didot"/>
              <a:cs typeface="Didot"/>
            </a:endParaRP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1500" y="2886865"/>
            <a:ext cx="3492500" cy="2324100"/>
          </a:xfrm>
          <a:prstGeom prst="rect">
            <a:avLst/>
          </a:prstGeom>
        </p:spPr>
      </p:pic>
    </p:spTree>
    <p:extLst>
      <p:ext uri="{BB962C8B-B14F-4D97-AF65-F5344CB8AC3E}">
        <p14:creationId xmlns:p14="http://schemas.microsoft.com/office/powerpoint/2010/main" val="41575600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dirty="0" smtClean="0">
                <a:latin typeface="Didot"/>
                <a:cs typeface="Didot"/>
              </a:rPr>
              <a:t>Andrew Jackson</a:t>
            </a:r>
            <a:endParaRPr lang="en-US" dirty="0">
              <a:latin typeface="Didot"/>
              <a:cs typeface="Didot"/>
            </a:endParaRPr>
          </a:p>
        </p:txBody>
      </p:sp>
      <p:sp>
        <p:nvSpPr>
          <p:cNvPr id="3" name="Content Placeholder 2"/>
          <p:cNvSpPr>
            <a:spLocks noGrp="1"/>
          </p:cNvSpPr>
          <p:nvPr>
            <p:ph idx="1"/>
          </p:nvPr>
        </p:nvSpPr>
        <p:spPr>
          <a:xfrm>
            <a:off x="167726" y="1143001"/>
            <a:ext cx="4240168" cy="5715000"/>
          </a:xfrm>
        </p:spPr>
        <p:txBody>
          <a:bodyPr>
            <a:normAutofit fontScale="70000" lnSpcReduction="20000"/>
          </a:bodyPr>
          <a:lstStyle/>
          <a:p>
            <a:r>
              <a:rPr lang="en-US" dirty="0" smtClean="0">
                <a:latin typeface="Didot"/>
                <a:cs typeface="Didot"/>
              </a:rPr>
              <a:t>1767-1845</a:t>
            </a:r>
          </a:p>
          <a:p>
            <a:r>
              <a:rPr lang="en-US" dirty="0" smtClean="0">
                <a:latin typeface="Didot"/>
                <a:cs typeface="Didot"/>
              </a:rPr>
              <a:t>Born to a poor farming family on the North Carolina/South Carolina border</a:t>
            </a:r>
          </a:p>
          <a:p>
            <a:r>
              <a:rPr lang="en-US" dirty="0" smtClean="0">
                <a:latin typeface="Didot"/>
                <a:cs typeface="Didot"/>
              </a:rPr>
              <a:t>Became a lawyer and a plantation owner in Tennessee</a:t>
            </a:r>
          </a:p>
          <a:p>
            <a:r>
              <a:rPr lang="en-US" dirty="0" smtClean="0">
                <a:latin typeface="Didot"/>
                <a:cs typeface="Didot"/>
              </a:rPr>
              <a:t>Oversaw decisive victories in the War of 1812</a:t>
            </a:r>
          </a:p>
          <a:p>
            <a:r>
              <a:rPr lang="en-US" dirty="0" smtClean="0">
                <a:latin typeface="Didot"/>
                <a:cs typeface="Didot"/>
              </a:rPr>
              <a:t>Didn’t go to college, chewed tobacco, and dueled with pistols</a:t>
            </a:r>
          </a:p>
          <a:p>
            <a:r>
              <a:rPr lang="en-US" dirty="0" smtClean="0">
                <a:latin typeface="Didot"/>
                <a:cs typeface="Didot"/>
              </a:rPr>
              <a:t>Was the first </a:t>
            </a:r>
            <a:r>
              <a:rPr lang="en-US" dirty="0">
                <a:latin typeface="Didot"/>
                <a:cs typeface="Didot"/>
              </a:rPr>
              <a:t>p</a:t>
            </a:r>
            <a:r>
              <a:rPr lang="en-US" dirty="0" smtClean="0">
                <a:latin typeface="Didot"/>
                <a:cs typeface="Didot"/>
              </a:rPr>
              <a:t>resident</a:t>
            </a:r>
          </a:p>
          <a:p>
            <a:pPr lvl="1"/>
            <a:r>
              <a:rPr lang="en-US" dirty="0" smtClean="0">
                <a:latin typeface="Didot"/>
                <a:cs typeface="Didot"/>
              </a:rPr>
              <a:t>From the “West”</a:t>
            </a:r>
          </a:p>
          <a:p>
            <a:pPr lvl="1"/>
            <a:r>
              <a:rPr lang="en-US" dirty="0" smtClean="0">
                <a:latin typeface="Didot"/>
                <a:cs typeface="Didot"/>
              </a:rPr>
              <a:t>Born in a log cabin</a:t>
            </a:r>
          </a:p>
          <a:p>
            <a:pPr lvl="1"/>
            <a:r>
              <a:rPr lang="en-US" dirty="0" smtClean="0">
                <a:latin typeface="Didot"/>
                <a:cs typeface="Didot"/>
              </a:rPr>
              <a:t>Not from a prominent/wealthy family</a:t>
            </a:r>
          </a:p>
          <a:p>
            <a:r>
              <a:rPr lang="en-US" dirty="0" smtClean="0">
                <a:latin typeface="Didot"/>
                <a:cs typeface="Didot"/>
              </a:rPr>
              <a:t>Two term president from 1829-1837</a:t>
            </a:r>
            <a:endParaRPr lang="en-US" dirty="0">
              <a:latin typeface="Didot"/>
              <a:cs typeface="Didot"/>
            </a:endParaRPr>
          </a:p>
        </p:txBody>
      </p:sp>
      <p:pic>
        <p:nvPicPr>
          <p:cNvPr id="4" name="Picture 3" descr="andrew_jack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7893" y="1143000"/>
            <a:ext cx="4736107" cy="5466257"/>
          </a:xfrm>
          <a:prstGeom prst="rect">
            <a:avLst/>
          </a:prstGeom>
        </p:spPr>
      </p:pic>
    </p:spTree>
    <p:extLst>
      <p:ext uri="{BB962C8B-B14F-4D97-AF65-F5344CB8AC3E}">
        <p14:creationId xmlns:p14="http://schemas.microsoft.com/office/powerpoint/2010/main" val="29322074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99"/>
            <a:ext cx="8229600" cy="1143000"/>
          </a:xfrm>
        </p:spPr>
        <p:txBody>
          <a:bodyPr/>
          <a:lstStyle/>
          <a:p>
            <a:r>
              <a:rPr lang="en-US" dirty="0" smtClean="0">
                <a:latin typeface="Didot"/>
                <a:cs typeface="Didot"/>
              </a:rPr>
              <a:t>What Did Jackson Believe?</a:t>
            </a:r>
            <a:endParaRPr lang="en-US" dirty="0">
              <a:latin typeface="Didot"/>
              <a:cs typeface="Didot"/>
            </a:endParaRPr>
          </a:p>
        </p:txBody>
      </p:sp>
      <p:sp>
        <p:nvSpPr>
          <p:cNvPr id="3" name="Content Placeholder 2"/>
          <p:cNvSpPr>
            <a:spLocks noGrp="1"/>
          </p:cNvSpPr>
          <p:nvPr>
            <p:ph idx="1"/>
          </p:nvPr>
        </p:nvSpPr>
        <p:spPr>
          <a:xfrm>
            <a:off x="241554" y="1154099"/>
            <a:ext cx="6514846" cy="5386456"/>
          </a:xfrm>
        </p:spPr>
        <p:txBody>
          <a:bodyPr>
            <a:normAutofit fontScale="77500" lnSpcReduction="20000"/>
          </a:bodyPr>
          <a:lstStyle/>
          <a:p>
            <a:r>
              <a:rPr lang="en-US" dirty="0" smtClean="0">
                <a:latin typeface="Didot"/>
                <a:cs typeface="Didot"/>
              </a:rPr>
              <a:t>Self-proclaimed champion of the common man, but believed that Native Americans should be excluded from the democratic process and pushed further and further west</a:t>
            </a:r>
          </a:p>
          <a:p>
            <a:r>
              <a:rPr lang="en-US" dirty="0" smtClean="0">
                <a:latin typeface="Didot"/>
                <a:cs typeface="Didot"/>
              </a:rPr>
              <a:t>Believed the market revolution was a source of moral decay rather than progress</a:t>
            </a:r>
          </a:p>
          <a:p>
            <a:r>
              <a:rPr lang="en-US" dirty="0" smtClean="0">
                <a:latin typeface="Didot"/>
                <a:cs typeface="Didot"/>
              </a:rPr>
              <a:t>Believed states should be the focal point of government activity.  Opposed federal efforts to shape the economy or interfere in individual’s private lives.  </a:t>
            </a:r>
          </a:p>
          <a:p>
            <a:r>
              <a:rPr lang="en-US" dirty="0" smtClean="0">
                <a:latin typeface="Didot"/>
                <a:cs typeface="Didot"/>
              </a:rPr>
              <a:t>Weak national authority was essential to both private freedom and states’ rights</a:t>
            </a:r>
            <a:endParaRPr lang="en-US" dirty="0">
              <a:latin typeface="Didot"/>
              <a:cs typeface="Didot"/>
            </a:endParaRP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6400" y="1722458"/>
            <a:ext cx="2387600" cy="2832100"/>
          </a:xfrm>
          <a:prstGeom prst="rect">
            <a:avLst/>
          </a:prstGeom>
        </p:spPr>
      </p:pic>
    </p:spTree>
    <p:extLst>
      <p:ext uri="{BB962C8B-B14F-4D97-AF65-F5344CB8AC3E}">
        <p14:creationId xmlns:p14="http://schemas.microsoft.com/office/powerpoint/2010/main" val="31204960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99"/>
            <a:ext cx="9144000" cy="1143000"/>
          </a:xfrm>
        </p:spPr>
        <p:txBody>
          <a:bodyPr>
            <a:normAutofit fontScale="90000"/>
          </a:bodyPr>
          <a:lstStyle/>
          <a:p>
            <a:r>
              <a:rPr lang="en-US" dirty="0" smtClean="0">
                <a:latin typeface="Didot"/>
                <a:cs typeface="Didot"/>
              </a:rPr>
              <a:t>What accounts for Jackson’s Election?</a:t>
            </a:r>
            <a:endParaRPr lang="en-US" dirty="0">
              <a:latin typeface="Didot"/>
              <a:cs typeface="Didot"/>
            </a:endParaRPr>
          </a:p>
        </p:txBody>
      </p:sp>
      <p:sp>
        <p:nvSpPr>
          <p:cNvPr id="3" name="Content Placeholder 2"/>
          <p:cNvSpPr>
            <a:spLocks noGrp="1"/>
          </p:cNvSpPr>
          <p:nvPr>
            <p:ph idx="1"/>
          </p:nvPr>
        </p:nvSpPr>
        <p:spPr>
          <a:xfrm>
            <a:off x="279400" y="1143000"/>
            <a:ext cx="4824228" cy="5517346"/>
          </a:xfrm>
        </p:spPr>
        <p:txBody>
          <a:bodyPr>
            <a:normAutofit fontScale="92500" lnSpcReduction="20000"/>
          </a:bodyPr>
          <a:lstStyle/>
          <a:p>
            <a:r>
              <a:rPr lang="en-US" dirty="0" smtClean="0">
                <a:latin typeface="Didot"/>
                <a:cs typeface="Didot"/>
              </a:rPr>
              <a:t>Jackson came to power after many states reduced their property qualification for voting.</a:t>
            </a:r>
          </a:p>
          <a:p>
            <a:pPr lvl="1"/>
            <a:r>
              <a:rPr lang="en-US" dirty="0" smtClean="0">
                <a:latin typeface="Didot"/>
                <a:cs typeface="Didot"/>
              </a:rPr>
              <a:t>By 1840, more than 90% of adult white men were eligible to vote</a:t>
            </a:r>
          </a:p>
          <a:p>
            <a:r>
              <a:rPr lang="en-US" dirty="0" smtClean="0">
                <a:latin typeface="Didot"/>
                <a:cs typeface="Didot"/>
              </a:rPr>
              <a:t>As a result, with more “common men” voting, it isn’t surprising that they would gravitate to a candidate who also considered himself to be a “common man.”  </a:t>
            </a:r>
            <a:endParaRPr lang="en-US" dirty="0">
              <a:latin typeface="Didot"/>
              <a:cs typeface="Didot"/>
            </a:endParaRPr>
          </a:p>
        </p:txBody>
      </p:sp>
      <p:pic>
        <p:nvPicPr>
          <p:cNvPr id="4" name="Picture 3" descr="jackson.campaignposter182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5950" y="1389567"/>
            <a:ext cx="3828049" cy="4605941"/>
          </a:xfrm>
          <a:prstGeom prst="rect">
            <a:avLst/>
          </a:prstGeom>
        </p:spPr>
      </p:pic>
    </p:spTree>
    <p:extLst>
      <p:ext uri="{BB962C8B-B14F-4D97-AF65-F5344CB8AC3E}">
        <p14:creationId xmlns:p14="http://schemas.microsoft.com/office/powerpoint/2010/main" val="34449010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973"/>
            <a:ext cx="8229600" cy="1143000"/>
          </a:xfrm>
        </p:spPr>
        <p:txBody>
          <a:bodyPr/>
          <a:lstStyle/>
          <a:p>
            <a:r>
              <a:rPr lang="en-US" dirty="0" err="1" smtClean="0">
                <a:latin typeface="Didot"/>
                <a:cs typeface="Didot"/>
              </a:rPr>
              <a:t>Jacksonian</a:t>
            </a:r>
            <a:r>
              <a:rPr lang="en-US" dirty="0" smtClean="0">
                <a:latin typeface="Didot"/>
                <a:cs typeface="Didot"/>
              </a:rPr>
              <a:t> Democracy</a:t>
            </a:r>
            <a:endParaRPr lang="en-US" dirty="0">
              <a:latin typeface="Didot"/>
              <a:cs typeface="Didot"/>
            </a:endParaRPr>
          </a:p>
        </p:txBody>
      </p:sp>
      <p:sp>
        <p:nvSpPr>
          <p:cNvPr id="3" name="Content Placeholder 2"/>
          <p:cNvSpPr>
            <a:spLocks noGrp="1"/>
          </p:cNvSpPr>
          <p:nvPr>
            <p:ph idx="1"/>
          </p:nvPr>
        </p:nvSpPr>
        <p:spPr>
          <a:xfrm>
            <a:off x="287528" y="1206126"/>
            <a:ext cx="8625850" cy="5310471"/>
          </a:xfrm>
        </p:spPr>
        <p:txBody>
          <a:bodyPr>
            <a:normAutofit/>
          </a:bodyPr>
          <a:lstStyle/>
          <a:p>
            <a:r>
              <a:rPr lang="en-US" dirty="0" smtClean="0">
                <a:latin typeface="Didot"/>
                <a:cs typeface="Didot"/>
              </a:rPr>
              <a:t>The democratization of the vote represented a profound political transformation.</a:t>
            </a:r>
          </a:p>
          <a:p>
            <a:r>
              <a:rPr lang="en-US" dirty="0" smtClean="0">
                <a:latin typeface="Didot"/>
                <a:cs typeface="Didot"/>
              </a:rPr>
              <a:t>It ushered in the idea that sovereignty belongs to the mass of ordinary citizens.</a:t>
            </a:r>
          </a:p>
          <a:p>
            <a:pPr lvl="1"/>
            <a:r>
              <a:rPr lang="en-US" dirty="0" smtClean="0">
                <a:latin typeface="Didot"/>
                <a:cs typeface="Didot"/>
              </a:rPr>
              <a:t>How is this a new idea?</a:t>
            </a:r>
          </a:p>
          <a:p>
            <a:pPr lvl="1"/>
            <a:r>
              <a:rPr lang="en-US" dirty="0" smtClean="0">
                <a:latin typeface="Didot"/>
                <a:cs typeface="Didot"/>
              </a:rPr>
              <a:t>How does it contrast with the ideals of the founders—both </a:t>
            </a:r>
          </a:p>
          <a:p>
            <a:pPr marL="457200" lvl="1" indent="0">
              <a:buNone/>
            </a:pPr>
            <a:r>
              <a:rPr lang="en-US" dirty="0">
                <a:latin typeface="Didot"/>
                <a:cs typeface="Didot"/>
              </a:rPr>
              <a:t> </a:t>
            </a:r>
            <a:r>
              <a:rPr lang="en-US" dirty="0" smtClean="0">
                <a:latin typeface="Didot"/>
                <a:cs typeface="Didot"/>
              </a:rPr>
              <a:t> Federalists and </a:t>
            </a:r>
          </a:p>
          <a:p>
            <a:pPr marL="457200" lvl="1" indent="0">
              <a:buNone/>
            </a:pPr>
            <a:r>
              <a:rPr lang="en-US" dirty="0">
                <a:latin typeface="Didot"/>
                <a:cs typeface="Didot"/>
              </a:rPr>
              <a:t> </a:t>
            </a:r>
            <a:r>
              <a:rPr lang="en-US" dirty="0" smtClean="0">
                <a:latin typeface="Didot"/>
                <a:cs typeface="Didot"/>
              </a:rPr>
              <a:t> Anti-Federalists?</a:t>
            </a: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3800" y="4902200"/>
            <a:ext cx="4140200" cy="1955800"/>
          </a:xfrm>
          <a:prstGeom prst="rect">
            <a:avLst/>
          </a:prstGeom>
        </p:spPr>
      </p:pic>
    </p:spTree>
    <p:extLst>
      <p:ext uri="{BB962C8B-B14F-4D97-AF65-F5344CB8AC3E}">
        <p14:creationId xmlns:p14="http://schemas.microsoft.com/office/powerpoint/2010/main" val="26336104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Didot"/>
                <a:cs typeface="Didot"/>
              </a:rPr>
              <a:t>Jacksonian</a:t>
            </a:r>
            <a:r>
              <a:rPr lang="en-US" dirty="0" smtClean="0">
                <a:latin typeface="Didot"/>
                <a:cs typeface="Didot"/>
              </a:rPr>
              <a:t> Democracy</a:t>
            </a:r>
            <a:endParaRPr lang="en-US" dirty="0">
              <a:latin typeface="Didot"/>
              <a:cs typeface="Didot"/>
            </a:endParaRPr>
          </a:p>
        </p:txBody>
      </p:sp>
      <p:sp>
        <p:nvSpPr>
          <p:cNvPr id="3" name="Content Placeholder 2"/>
          <p:cNvSpPr>
            <a:spLocks noGrp="1"/>
          </p:cNvSpPr>
          <p:nvPr>
            <p:ph idx="1"/>
          </p:nvPr>
        </p:nvSpPr>
        <p:spPr>
          <a:xfrm>
            <a:off x="241554" y="1192913"/>
            <a:ext cx="8671824" cy="5006819"/>
          </a:xfrm>
        </p:spPr>
        <p:txBody>
          <a:bodyPr>
            <a:normAutofit fontScale="85000" lnSpcReduction="10000"/>
          </a:bodyPr>
          <a:lstStyle/>
          <a:p>
            <a:r>
              <a:rPr lang="en-US" dirty="0" smtClean="0">
                <a:latin typeface="Didot"/>
                <a:cs typeface="Didot"/>
              </a:rPr>
              <a:t>So it is not just “Yay!  More people get to vote now!”</a:t>
            </a:r>
          </a:p>
          <a:p>
            <a:r>
              <a:rPr lang="en-US" dirty="0" smtClean="0">
                <a:latin typeface="Didot"/>
                <a:cs typeface="Didot"/>
              </a:rPr>
              <a:t>The expansion of the electorate ushers in a new definition of democracy</a:t>
            </a:r>
          </a:p>
          <a:p>
            <a:pPr lvl="1"/>
            <a:r>
              <a:rPr lang="en-US" dirty="0" smtClean="0">
                <a:latin typeface="Didot"/>
                <a:cs typeface="Didot"/>
              </a:rPr>
              <a:t>Voting because defined as an essential component of citizenship</a:t>
            </a:r>
          </a:p>
          <a:p>
            <a:pPr lvl="1"/>
            <a:r>
              <a:rPr lang="en-US" dirty="0" smtClean="0">
                <a:latin typeface="Didot"/>
                <a:cs typeface="Didot"/>
              </a:rPr>
              <a:t>Elected officials are no longer seen as “philosopher-kings” but as us, people chosen to act directly on our behalf</a:t>
            </a:r>
          </a:p>
          <a:p>
            <a:pPr lvl="1"/>
            <a:r>
              <a:rPr lang="en-US" dirty="0" smtClean="0">
                <a:latin typeface="Didot"/>
                <a:cs typeface="Didot"/>
              </a:rPr>
              <a:t>Elected officials are truly accountable to the people</a:t>
            </a:r>
          </a:p>
          <a:p>
            <a:pPr lvl="1"/>
            <a:r>
              <a:rPr lang="en-US" dirty="0" smtClean="0">
                <a:latin typeface="Didot"/>
                <a:cs typeface="Didot"/>
              </a:rPr>
              <a:t>The people deserve a direct say in the democratic process</a:t>
            </a:r>
          </a:p>
          <a:p>
            <a:pPr lvl="2"/>
            <a:r>
              <a:rPr lang="en-US" dirty="0" smtClean="0">
                <a:latin typeface="Didot"/>
                <a:cs typeface="Didot"/>
              </a:rPr>
              <a:t>The people rule directly, not through elites </a:t>
            </a:r>
          </a:p>
          <a:p>
            <a:pPr marL="914400" lvl="2" indent="0">
              <a:buNone/>
            </a:pPr>
            <a:r>
              <a:rPr lang="en-US" dirty="0">
                <a:latin typeface="Didot"/>
                <a:cs typeface="Didot"/>
              </a:rPr>
              <a:t> </a:t>
            </a:r>
            <a:r>
              <a:rPr lang="en-US" dirty="0" smtClean="0">
                <a:latin typeface="Didot"/>
                <a:cs typeface="Didot"/>
              </a:rPr>
              <a:t>  (Jeffersonian democracy)</a:t>
            </a:r>
          </a:p>
          <a:p>
            <a:pPr lvl="1"/>
            <a:endParaRPr lang="en-US" dirty="0"/>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3400" y="4978400"/>
            <a:ext cx="2260600" cy="1879600"/>
          </a:xfrm>
          <a:prstGeom prst="rect">
            <a:avLst/>
          </a:prstGeom>
        </p:spPr>
      </p:pic>
    </p:spTree>
    <p:extLst>
      <p:ext uri="{BB962C8B-B14F-4D97-AF65-F5344CB8AC3E}">
        <p14:creationId xmlns:p14="http://schemas.microsoft.com/office/powerpoint/2010/main" val="15271297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Was Jackson “The Common Man President?”</a:t>
            </a:r>
            <a:endParaRPr lang="en-US" dirty="0">
              <a:latin typeface="Didot"/>
              <a:cs typeface="Dido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7109324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91019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337</TotalTime>
  <Words>809</Words>
  <Application>Microsoft Macintosh PowerPoint</Application>
  <PresentationFormat>On-screen Show (4:3)</PresentationFormat>
  <Paragraphs>78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Federal Power Gets its First Big Check</vt:lpstr>
      <vt:lpstr>Andrew Jackson Comes to Office</vt:lpstr>
      <vt:lpstr>Andrew Jackson</vt:lpstr>
      <vt:lpstr>What Did Jackson Believe?</vt:lpstr>
      <vt:lpstr>What accounts for Jackson’s Election?</vt:lpstr>
      <vt:lpstr>Jacksonian Democracy</vt:lpstr>
      <vt:lpstr>Jacksonian Democracy</vt:lpstr>
      <vt:lpstr>Was Jackson “The Common Man President?”</vt:lpstr>
      <vt:lpstr>Was Jackson “The Common Man President”?</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Crystal Bartels</cp:lastModifiedBy>
  <cp:revision>16</cp:revision>
  <dcterms:created xsi:type="dcterms:W3CDTF">2014-09-10T15:46:55Z</dcterms:created>
  <dcterms:modified xsi:type="dcterms:W3CDTF">2014-09-23T02:31:10Z</dcterms:modified>
</cp:coreProperties>
</file>